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1"/>
  </p:sldMasterIdLst>
  <p:notesMasterIdLst>
    <p:notesMasterId r:id="rId19"/>
  </p:notesMasterIdLst>
  <p:sldIdLst>
    <p:sldId id="256" r:id="rId2"/>
    <p:sldId id="330" r:id="rId3"/>
    <p:sldId id="331" r:id="rId4"/>
    <p:sldId id="332" r:id="rId5"/>
    <p:sldId id="333" r:id="rId6"/>
    <p:sldId id="334" r:id="rId7"/>
    <p:sldId id="335" r:id="rId8"/>
    <p:sldId id="336" r:id="rId9"/>
    <p:sldId id="337" r:id="rId10"/>
    <p:sldId id="338" r:id="rId11"/>
    <p:sldId id="339" r:id="rId12"/>
    <p:sldId id="340" r:id="rId13"/>
    <p:sldId id="341" r:id="rId14"/>
    <p:sldId id="342" r:id="rId15"/>
    <p:sldId id="345" r:id="rId16"/>
    <p:sldId id="343" r:id="rId17"/>
    <p:sldId id="34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43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38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4E624B-6ACE-4D27-B14B-D4A828DE15FF}" type="datetimeFigureOut">
              <a:rPr lang="en-GB" smtClean="0"/>
              <a:t>05/02/2023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470E89-A0AB-45BF-87D3-D74CC5BBAD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738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7311B9B-A846-34A7-FF60-698D43E994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 amt="20000"/>
          </a:blip>
          <a:srcRect r="14573" b="-2"/>
          <a:stretch/>
        </p:blipFill>
        <p:spPr>
          <a:xfrm>
            <a:off x="6229215" y="10"/>
            <a:ext cx="5962785" cy="685799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464DED9-1E85-4817-2808-EFCD67690B61}"/>
              </a:ext>
            </a:extLst>
          </p:cNvPr>
          <p:cNvSpPr txBox="1">
            <a:spLocks/>
          </p:cNvSpPr>
          <p:nvPr userDrawn="1"/>
        </p:nvSpPr>
        <p:spPr>
          <a:xfrm>
            <a:off x="7396244" y="6300037"/>
            <a:ext cx="34318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BSides</a:t>
            </a:r>
            <a:r>
              <a:rPr lang="en-US" dirty="0"/>
              <a:t> Cymru 2023</a:t>
            </a:r>
            <a:endParaRPr lang="en-GB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8318577-22CC-5289-0E91-A09444C06FDA}"/>
              </a:ext>
            </a:extLst>
          </p:cNvPr>
          <p:cNvSpPr txBox="1">
            <a:spLocks/>
          </p:cNvSpPr>
          <p:nvPr userDrawn="1"/>
        </p:nvSpPr>
        <p:spPr>
          <a:xfrm>
            <a:off x="179016" y="6300037"/>
            <a:ext cx="66337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Needles Without the Thread: Threadless Process Injection</a:t>
            </a:r>
          </a:p>
        </p:txBody>
      </p:sp>
    </p:spTree>
    <p:extLst>
      <p:ext uri="{BB962C8B-B14F-4D97-AF65-F5344CB8AC3E}">
        <p14:creationId xmlns:p14="http://schemas.microsoft.com/office/powerpoint/2010/main" val="2061362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Bsides Cymru 2023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Needles Without the Thread: Threadless Process Injection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4489F2F3-EB57-45A4-8974-0C01D05668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4629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Bsides Cymru 2023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Needles Without the Thread: Threadless Process Injection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4489F2F3-EB57-45A4-8974-0C01D05668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441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err="1"/>
              <a:t>BSides</a:t>
            </a:r>
            <a:r>
              <a:rPr lang="en-US" dirty="0"/>
              <a:t> Cymru 2023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Needles Without the Thread: Threadless Process Injection</a:t>
            </a:r>
          </a:p>
        </p:txBody>
      </p:sp>
    </p:spTree>
    <p:extLst>
      <p:ext uri="{BB962C8B-B14F-4D97-AF65-F5344CB8AC3E}">
        <p14:creationId xmlns:p14="http://schemas.microsoft.com/office/powerpoint/2010/main" val="3775451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r>
              <a:rPr lang="en-US"/>
              <a:t>Bsides Cymru 2023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r>
              <a:rPr lang="en-GB"/>
              <a:t>Needles Without the Thread: Threadless Process Injection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fld id="{4489F2F3-EB57-45A4-8974-0C01D05668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24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Bsides Cymru 2023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Needles Without the Thread: Threadless Process Injection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4489F2F3-EB57-45A4-8974-0C01D05668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2816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Bsides Cymru 2023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Needles Without the Thread: Threadless Process Injection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4489F2F3-EB57-45A4-8974-0C01D05668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814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Bsides Cymru 2023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Needles Without the Thread: Threadless Process Injection</a:t>
            </a:r>
          </a:p>
        </p:txBody>
      </p:sp>
    </p:spTree>
    <p:extLst>
      <p:ext uri="{BB962C8B-B14F-4D97-AF65-F5344CB8AC3E}">
        <p14:creationId xmlns:p14="http://schemas.microsoft.com/office/powerpoint/2010/main" val="1560642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Bsides Cymru 2023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Needles Without the Thread: Threadless Process Injection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4489F2F3-EB57-45A4-8974-0C01D05668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292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Bsides Cymru 2023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Needles Without the Thread: Threadless Process Injection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4489F2F3-EB57-45A4-8974-0C01D05668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651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Bsides Cymru 2023</a:t>
            </a:r>
            <a:endParaRPr lang="en-GB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4489F2F3-EB57-45A4-8974-0C01D05668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266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15784" y="6272783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US"/>
              <a:t>Bsides Cymru 2023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Needles Without the Thread: Threadless Process Injection</a:t>
            </a:r>
          </a:p>
        </p:txBody>
      </p:sp>
      <p:pic>
        <p:nvPicPr>
          <p:cNvPr id="10" name="Picture 2" descr="BSides Cymru Logo">
            <a:extLst>
              <a:ext uri="{FF2B5EF4-FFF2-40B4-BE49-F238E27FC236}">
                <a16:creationId xmlns:a16="http://schemas.microsoft.com/office/drawing/2014/main" id="{C24C5F61-7E47-DA8D-BBD0-3D7B57E198A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8456" y="6245351"/>
            <a:ext cx="874843" cy="401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825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hdphoto" Target="../media/hdphoto1.wdp"/><Relationship Id="rId7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DF4C9-0B46-4157-92F6-2D877BA7950D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43467" y="1145431"/>
            <a:ext cx="4620584" cy="4567137"/>
          </a:xfrm>
        </p:spPr>
        <p:txBody>
          <a:bodyPr>
            <a:normAutofit/>
          </a:bodyPr>
          <a:lstStyle/>
          <a:p>
            <a:pPr algn="l"/>
            <a:r>
              <a:rPr lang="en-GB" sz="4400" dirty="0">
                <a:latin typeface="Impact" panose="020B0806030902050204" pitchFamily="34" charset="0"/>
                <a:cs typeface="Dreaming Outloud Pro" panose="020B0604020202020204" pitchFamily="66" charset="0"/>
              </a:rPr>
              <a:t>Needles without the Thread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E46F4E-56BD-4489-BD16-68F1024CA608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43466" y="5277684"/>
            <a:ext cx="5783213" cy="775494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GB" sz="3600" dirty="0">
                <a:latin typeface="Impact" panose="020B0806030902050204" pitchFamily="34" charset="0"/>
              </a:rPr>
              <a:t>Threadless Process Injection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7CC3C1-011D-FBD5-777E-B5AB92A7C1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573" b="-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1026" name="Picture 2" descr="BSides Cymru Logo">
            <a:extLst>
              <a:ext uri="{FF2B5EF4-FFF2-40B4-BE49-F238E27FC236}">
                <a16:creationId xmlns:a16="http://schemas.microsoft.com/office/drawing/2014/main" id="{27A81234-7572-58DE-E5B5-E63DCEAB9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67" y="296908"/>
            <a:ext cx="4233862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8962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6F16FF31-58C4-4DF5-966C-5290382D5D12}"/>
              </a:ext>
            </a:extLst>
          </p:cNvPr>
          <p:cNvSpPr txBox="1">
            <a:spLocks/>
          </p:cNvSpPr>
          <p:nvPr/>
        </p:nvSpPr>
        <p:spPr>
          <a:xfrm>
            <a:off x="470317" y="474987"/>
            <a:ext cx="10959683" cy="921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Threadless Process Injection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454B880-CBB9-424E-B759-098A39FD09F2}"/>
              </a:ext>
            </a:extLst>
          </p:cNvPr>
          <p:cNvSpPr txBox="1">
            <a:spLocks/>
          </p:cNvSpPr>
          <p:nvPr/>
        </p:nvSpPr>
        <p:spPr>
          <a:xfrm>
            <a:off x="470317" y="1306105"/>
            <a:ext cx="11250628" cy="8108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 combining cross process memory allocation and writing primitives, we can hook a loaded DLL export function and wait for legitimate process API calls to trigger our shellcode    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7806713D-FEEA-4D5D-BBAF-D0093DBC2F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4948" y="2100318"/>
            <a:ext cx="1822998" cy="3722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6BEA2A12-0B5A-4971-B78C-F8BA1F42BDAA}"/>
              </a:ext>
            </a:extLst>
          </p:cNvPr>
          <p:cNvSpPr txBox="1">
            <a:spLocks/>
          </p:cNvSpPr>
          <p:nvPr/>
        </p:nvSpPr>
        <p:spPr>
          <a:xfrm>
            <a:off x="470317" y="2614406"/>
            <a:ext cx="7440038" cy="438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kern="1200" baseline="0" smtClean="0">
                <a:solidFill>
                  <a:srgbClr val="68686B"/>
                </a:solidFill>
                <a:latin typeface="+mn-lt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Typical process memory layout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0231B1E9-644A-475D-B5D2-818EB7EAF154}"/>
              </a:ext>
            </a:extLst>
          </p:cNvPr>
          <p:cNvSpPr txBox="1">
            <a:spLocks/>
          </p:cNvSpPr>
          <p:nvPr/>
        </p:nvSpPr>
        <p:spPr>
          <a:xfrm>
            <a:off x="470317" y="2996610"/>
            <a:ext cx="7113148" cy="804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kern="1200" baseline="0" smtClean="0">
                <a:solidFill>
                  <a:srgbClr val="68686B"/>
                </a:solidFill>
                <a:latin typeface="+mn-lt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Allocate hook code + shellcode within memory hole of target DLL export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B5F385A-DFA7-4F57-A417-4700FE435DCF}"/>
              </a:ext>
            </a:extLst>
          </p:cNvPr>
          <p:cNvSpPr/>
          <p:nvPr/>
        </p:nvSpPr>
        <p:spPr>
          <a:xfrm>
            <a:off x="10243643" y="4219940"/>
            <a:ext cx="1505607" cy="264072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Hook + shellcode</a:t>
            </a:r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13AF1D76-E8AC-4A52-AE1A-B9345DBA8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609" y="3125901"/>
            <a:ext cx="1811614" cy="251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1B175-9F96-4783-A22A-54648C80723F}"/>
              </a:ext>
            </a:extLst>
          </p:cNvPr>
          <p:cNvCxnSpPr>
            <a:cxnSpLocks/>
          </p:cNvCxnSpPr>
          <p:nvPr/>
        </p:nvCxnSpPr>
        <p:spPr>
          <a:xfrm>
            <a:off x="9136117" y="4351976"/>
            <a:ext cx="10675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EC6ABD-4FF8-479C-AEBC-F894460D57DC}"/>
              </a:ext>
            </a:extLst>
          </p:cNvPr>
          <p:cNvCxnSpPr>
            <a:cxnSpLocks/>
          </p:cNvCxnSpPr>
          <p:nvPr/>
        </p:nvCxnSpPr>
        <p:spPr>
          <a:xfrm>
            <a:off x="9126593" y="4726884"/>
            <a:ext cx="10770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B610F488-21A9-46B2-9CB8-A0D5A5F1BB49}"/>
              </a:ext>
            </a:extLst>
          </p:cNvPr>
          <p:cNvSpPr txBox="1">
            <a:spLocks/>
          </p:cNvSpPr>
          <p:nvPr/>
        </p:nvSpPr>
        <p:spPr>
          <a:xfrm>
            <a:off x="470364" y="3760110"/>
            <a:ext cx="7113148" cy="438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kern="1200" baseline="0" smtClean="0">
                <a:solidFill>
                  <a:srgbClr val="68686B"/>
                </a:solidFill>
                <a:latin typeface="+mn-lt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Patch exported function to CALL hook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6540E91-C8D3-4EC1-AC22-AE7309A91EE6}"/>
              </a:ext>
            </a:extLst>
          </p:cNvPr>
          <p:cNvSpPr/>
          <p:nvPr/>
        </p:nvSpPr>
        <p:spPr>
          <a:xfrm>
            <a:off x="10242357" y="4642499"/>
            <a:ext cx="256193" cy="159238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EBED6DA7-A2DF-4093-8CC2-F5E68CE4717E}"/>
              </a:ext>
            </a:extLst>
          </p:cNvPr>
          <p:cNvSpPr txBox="1">
            <a:spLocks/>
          </p:cNvSpPr>
          <p:nvPr/>
        </p:nvSpPr>
        <p:spPr>
          <a:xfrm>
            <a:off x="478753" y="4192280"/>
            <a:ext cx="7113148" cy="438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kern="1200" baseline="0" smtClean="0">
                <a:solidFill>
                  <a:srgbClr val="68686B"/>
                </a:solidFill>
                <a:latin typeface="+mn-lt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Wait for legitimate process activity to call hooked API</a:t>
            </a:r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D82A0700-D0AF-4050-AD4C-E3D4B81F7DFE}"/>
              </a:ext>
            </a:extLst>
          </p:cNvPr>
          <p:cNvCxnSpPr>
            <a:cxnSpLocks/>
            <a:endCxn id="17" idx="3"/>
          </p:cNvCxnSpPr>
          <p:nvPr/>
        </p:nvCxnSpPr>
        <p:spPr>
          <a:xfrm flipV="1">
            <a:off x="10498550" y="4351976"/>
            <a:ext cx="1250700" cy="449761"/>
          </a:xfrm>
          <a:prstGeom prst="bentConnector3">
            <a:avLst>
              <a:gd name="adj1" fmla="val 11827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17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  <p:bldP spid="21" grpId="0"/>
      <p:bldP spid="22" grpId="0" animBg="1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1">
            <a:extLst>
              <a:ext uri="{FF2B5EF4-FFF2-40B4-BE49-F238E27FC236}">
                <a16:creationId xmlns:a16="http://schemas.microsoft.com/office/drawing/2014/main" id="{CF6B9B90-9C10-4201-BF9F-2C8C3511BBFD}"/>
              </a:ext>
            </a:extLst>
          </p:cNvPr>
          <p:cNvSpPr txBox="1">
            <a:spLocks/>
          </p:cNvSpPr>
          <p:nvPr/>
        </p:nvSpPr>
        <p:spPr>
          <a:xfrm>
            <a:off x="470317" y="474987"/>
            <a:ext cx="10423655" cy="549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Hook Code</a:t>
            </a:r>
          </a:p>
        </p:txBody>
      </p:sp>
      <p:pic>
        <p:nvPicPr>
          <p:cNvPr id="45" name="Picture 2">
            <a:extLst>
              <a:ext uri="{FF2B5EF4-FFF2-40B4-BE49-F238E27FC236}">
                <a16:creationId xmlns:a16="http://schemas.microsoft.com/office/drawing/2014/main" id="{4D06AE6E-8EA8-4D77-93A7-397161D4A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6069" y="1163820"/>
            <a:ext cx="4131848" cy="563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A39DD755-277B-46EC-9055-7C203E75690F}"/>
              </a:ext>
            </a:extLst>
          </p:cNvPr>
          <p:cNvGrpSpPr/>
          <p:nvPr/>
        </p:nvGrpSpPr>
        <p:grpSpPr>
          <a:xfrm>
            <a:off x="80908" y="1573187"/>
            <a:ext cx="11856742" cy="957136"/>
            <a:chOff x="80908" y="888275"/>
            <a:chExt cx="11856742" cy="957136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9F6511F8-C982-4062-A427-ABD6D8E3114B}"/>
                </a:ext>
              </a:extLst>
            </p:cNvPr>
            <p:cNvSpPr/>
            <p:nvPr/>
          </p:nvSpPr>
          <p:spPr>
            <a:xfrm>
              <a:off x="8059333" y="888275"/>
              <a:ext cx="3878317" cy="591598"/>
            </a:xfrm>
            <a:prstGeom prst="roundRect">
              <a:avLst/>
            </a:prstGeom>
            <a:solidFill>
              <a:srgbClr val="0070C0">
                <a:alpha val="38000"/>
              </a:srgb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Save Hook Address</a:t>
              </a:r>
            </a:p>
          </p:txBody>
        </p:sp>
        <p:sp>
          <p:nvSpPr>
            <p:cNvPr id="48" name="Text Placeholder 3">
              <a:extLst>
                <a:ext uri="{FF2B5EF4-FFF2-40B4-BE49-F238E27FC236}">
                  <a16:creationId xmlns:a16="http://schemas.microsoft.com/office/drawing/2014/main" id="{45D22DC2-6FB9-4C32-970F-366AEA0FF3C7}"/>
                </a:ext>
              </a:extLst>
            </p:cNvPr>
            <p:cNvSpPr txBox="1">
              <a:spLocks/>
            </p:cNvSpPr>
            <p:nvPr/>
          </p:nvSpPr>
          <p:spPr>
            <a:xfrm>
              <a:off x="80908" y="1034548"/>
              <a:ext cx="7895158" cy="810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342900" marR="0" indent="-342900" algn="l" defTabSz="380893" rtl="0" eaLnBrk="1" fontAlgn="auto" latinLnBrk="0" hangingPunct="1">
                <a:lnSpc>
                  <a:spcPts val="2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 lang="en-US" sz="2000" b="0" kern="1200" baseline="0" smtClean="0">
                  <a:solidFill>
                    <a:srgbClr val="68686B"/>
                  </a:solidFill>
                  <a:latin typeface="+mn-lt"/>
                  <a:ea typeface="+mn-ea"/>
                  <a:cs typeface="Georgia"/>
                </a:defRPr>
              </a:lvl1pPr>
              <a:lvl2pPr marL="68560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268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9975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6824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3896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6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04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11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1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Return address is popped off the stack and subtracted by 5 to give us our original export address that was hooked 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F852B9CB-2B2E-4EAF-B087-8B2CA48CE1A6}"/>
              </a:ext>
            </a:extLst>
          </p:cNvPr>
          <p:cNvGrpSpPr/>
          <p:nvPr/>
        </p:nvGrpSpPr>
        <p:grpSpPr>
          <a:xfrm>
            <a:off x="80908" y="2156834"/>
            <a:ext cx="11856742" cy="1270357"/>
            <a:chOff x="80908" y="1471922"/>
            <a:chExt cx="11856742" cy="1270357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5FBFA2C5-F278-4FFB-A563-5A94EC827FCB}"/>
                </a:ext>
              </a:extLst>
            </p:cNvPr>
            <p:cNvSpPr/>
            <p:nvPr/>
          </p:nvSpPr>
          <p:spPr>
            <a:xfrm>
              <a:off x="8059333" y="1471922"/>
              <a:ext cx="3878317" cy="1270357"/>
            </a:xfrm>
            <a:prstGeom prst="roundRect">
              <a:avLst/>
            </a:prstGeom>
            <a:solidFill>
              <a:srgbClr val="FFC000">
                <a:alpha val="38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Save Arguments</a:t>
              </a:r>
            </a:p>
          </p:txBody>
        </p:sp>
        <p:sp>
          <p:nvSpPr>
            <p:cNvPr id="51" name="Text Placeholder 3">
              <a:extLst>
                <a:ext uri="{FF2B5EF4-FFF2-40B4-BE49-F238E27FC236}">
                  <a16:creationId xmlns:a16="http://schemas.microsoft.com/office/drawing/2014/main" id="{5D669D7C-0CDD-4765-9CAB-32ED6BC2D640}"/>
                </a:ext>
              </a:extLst>
            </p:cNvPr>
            <p:cNvSpPr txBox="1">
              <a:spLocks/>
            </p:cNvSpPr>
            <p:nvPr/>
          </p:nvSpPr>
          <p:spPr>
            <a:xfrm>
              <a:off x="80908" y="1845411"/>
              <a:ext cx="7895158" cy="810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342900" marR="0" indent="-342900" algn="l" defTabSz="380893" rtl="0" eaLnBrk="1" fontAlgn="auto" latinLnBrk="0" hangingPunct="1">
                <a:lnSpc>
                  <a:spcPts val="2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 lang="en-US" sz="2000" b="0" kern="1200" baseline="0" smtClean="0">
                  <a:solidFill>
                    <a:srgbClr val="68686B"/>
                  </a:solidFill>
                  <a:latin typeface="+mn-lt"/>
                  <a:ea typeface="+mn-ea"/>
                  <a:cs typeface="Georgia"/>
                </a:defRPr>
              </a:lvl1pPr>
              <a:lvl2pPr marL="68560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268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9975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6824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3896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6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04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11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1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We save the volatile registers onto the stack as these will need to be restored prior to calling the original function 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35F4697-9EB2-4C2F-9A10-3E64E47F5BC8}"/>
              </a:ext>
            </a:extLst>
          </p:cNvPr>
          <p:cNvGrpSpPr/>
          <p:nvPr/>
        </p:nvGrpSpPr>
        <p:grpSpPr>
          <a:xfrm>
            <a:off x="94910" y="3343220"/>
            <a:ext cx="11842738" cy="810863"/>
            <a:chOff x="94910" y="2658308"/>
            <a:chExt cx="11842738" cy="810863"/>
          </a:xfrm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AE2A7A21-246C-41AF-9962-9FED5A79725A}"/>
                </a:ext>
              </a:extLst>
            </p:cNvPr>
            <p:cNvSpPr/>
            <p:nvPr/>
          </p:nvSpPr>
          <p:spPr>
            <a:xfrm>
              <a:off x="8059331" y="2757101"/>
              <a:ext cx="3878317" cy="398646"/>
            </a:xfrm>
            <a:prstGeom prst="roundRect">
              <a:avLst/>
            </a:prstGeom>
            <a:solidFill>
              <a:srgbClr val="C00000">
                <a:alpha val="44000"/>
              </a:srgbClr>
            </a:solidFill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Restore</a:t>
              </a:r>
            </a:p>
          </p:txBody>
        </p:sp>
        <p:sp>
          <p:nvSpPr>
            <p:cNvPr id="54" name="Text Placeholder 3">
              <a:extLst>
                <a:ext uri="{FF2B5EF4-FFF2-40B4-BE49-F238E27FC236}">
                  <a16:creationId xmlns:a16="http://schemas.microsoft.com/office/drawing/2014/main" id="{27C932FF-ABB7-4DF8-8793-7C2DFF88AC66}"/>
                </a:ext>
              </a:extLst>
            </p:cNvPr>
            <p:cNvSpPr txBox="1">
              <a:spLocks/>
            </p:cNvSpPr>
            <p:nvPr/>
          </p:nvSpPr>
          <p:spPr>
            <a:xfrm>
              <a:off x="94910" y="2658308"/>
              <a:ext cx="7895158" cy="810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342900" marR="0" indent="-342900" algn="l" defTabSz="380893" rtl="0" eaLnBrk="1" fontAlgn="auto" latinLnBrk="0" hangingPunct="1">
                <a:lnSpc>
                  <a:spcPts val="2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 lang="en-US" sz="2000" b="0" kern="1200" baseline="0" smtClean="0">
                  <a:solidFill>
                    <a:srgbClr val="68686B"/>
                  </a:solidFill>
                  <a:latin typeface="+mn-lt"/>
                  <a:ea typeface="+mn-ea"/>
                  <a:cs typeface="Georgia"/>
                </a:defRPr>
              </a:lvl1pPr>
              <a:lvl2pPr marL="68560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268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9975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6824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3896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6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04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11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1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We restore the original export function code so that the hook is no longer present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2B5A05C-2722-4F03-98F5-1633BBF5DED0}"/>
              </a:ext>
            </a:extLst>
          </p:cNvPr>
          <p:cNvGrpSpPr/>
          <p:nvPr/>
        </p:nvGrpSpPr>
        <p:grpSpPr>
          <a:xfrm>
            <a:off x="94910" y="3840659"/>
            <a:ext cx="11842740" cy="1086150"/>
            <a:chOff x="94910" y="3155747"/>
            <a:chExt cx="11842740" cy="1086150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F17C9EA5-2C71-4EBF-BBB8-24FBD109C667}"/>
                </a:ext>
              </a:extLst>
            </p:cNvPr>
            <p:cNvSpPr/>
            <p:nvPr/>
          </p:nvSpPr>
          <p:spPr>
            <a:xfrm>
              <a:off x="8059333" y="3155747"/>
              <a:ext cx="3878317" cy="679838"/>
            </a:xfrm>
            <a:prstGeom prst="roundRect">
              <a:avLst/>
            </a:prstGeom>
            <a:solidFill>
              <a:srgbClr val="33CC33">
                <a:alpha val="44000"/>
              </a:srgbClr>
            </a:solidFill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Call Shellcode</a:t>
              </a:r>
            </a:p>
          </p:txBody>
        </p:sp>
        <p:sp>
          <p:nvSpPr>
            <p:cNvPr id="57" name="Text Placeholder 3">
              <a:extLst>
                <a:ext uri="{FF2B5EF4-FFF2-40B4-BE49-F238E27FC236}">
                  <a16:creationId xmlns:a16="http://schemas.microsoft.com/office/drawing/2014/main" id="{5A655A72-507B-43D7-93D3-822843D7B0A3}"/>
                </a:ext>
              </a:extLst>
            </p:cNvPr>
            <p:cNvSpPr txBox="1">
              <a:spLocks/>
            </p:cNvSpPr>
            <p:nvPr/>
          </p:nvSpPr>
          <p:spPr>
            <a:xfrm>
              <a:off x="94910" y="3431034"/>
              <a:ext cx="7895158" cy="810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342900" marR="0" indent="-342900" algn="l" defTabSz="380893" rtl="0" eaLnBrk="1" fontAlgn="auto" latinLnBrk="0" hangingPunct="1">
                <a:lnSpc>
                  <a:spcPts val="2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 lang="en-US" sz="2000" b="0" kern="1200" baseline="0" smtClean="0">
                  <a:solidFill>
                    <a:srgbClr val="68686B"/>
                  </a:solidFill>
                  <a:latin typeface="+mn-lt"/>
                  <a:ea typeface="+mn-ea"/>
                  <a:cs typeface="Georgia"/>
                </a:defRPr>
              </a:lvl1pPr>
              <a:lvl2pPr marL="68560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268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9975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6824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3896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6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04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11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1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 relative function call is made to the injected shellcode (immediately following the hook code)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6CA6133-4A2B-4555-985A-60187D4B4213}"/>
              </a:ext>
            </a:extLst>
          </p:cNvPr>
          <p:cNvGrpSpPr/>
          <p:nvPr/>
        </p:nvGrpSpPr>
        <p:grpSpPr>
          <a:xfrm>
            <a:off x="80908" y="4527368"/>
            <a:ext cx="11856741" cy="1205701"/>
            <a:chOff x="80908" y="3842456"/>
            <a:chExt cx="11856741" cy="1205701"/>
          </a:xfrm>
        </p:grpSpPr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333EAF6C-B3F1-4E90-8066-812AF99D75EA}"/>
                </a:ext>
              </a:extLst>
            </p:cNvPr>
            <p:cNvSpPr/>
            <p:nvPr/>
          </p:nvSpPr>
          <p:spPr>
            <a:xfrm>
              <a:off x="8059332" y="3842456"/>
              <a:ext cx="3878317" cy="1205701"/>
            </a:xfrm>
            <a:prstGeom prst="roundRect">
              <a:avLst/>
            </a:prstGeom>
            <a:solidFill>
              <a:srgbClr val="FFC000">
                <a:alpha val="38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Restore Arguments</a:t>
              </a:r>
            </a:p>
          </p:txBody>
        </p:sp>
        <p:sp>
          <p:nvSpPr>
            <p:cNvPr id="60" name="Text Placeholder 3">
              <a:extLst>
                <a:ext uri="{FF2B5EF4-FFF2-40B4-BE49-F238E27FC236}">
                  <a16:creationId xmlns:a16="http://schemas.microsoft.com/office/drawing/2014/main" id="{0FBF8968-C9EB-481F-B16F-4920BD5255C0}"/>
                </a:ext>
              </a:extLst>
            </p:cNvPr>
            <p:cNvSpPr txBox="1">
              <a:spLocks/>
            </p:cNvSpPr>
            <p:nvPr/>
          </p:nvSpPr>
          <p:spPr>
            <a:xfrm>
              <a:off x="80908" y="4207393"/>
              <a:ext cx="7895158" cy="432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342900" marR="0" indent="-342900" algn="l" defTabSz="380893" rtl="0" eaLnBrk="1" fontAlgn="auto" latinLnBrk="0" hangingPunct="1">
                <a:lnSpc>
                  <a:spcPts val="2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 lang="en-US" sz="2000" b="0" kern="1200" baseline="0" smtClean="0">
                  <a:solidFill>
                    <a:srgbClr val="68686B"/>
                  </a:solidFill>
                  <a:latin typeface="+mn-lt"/>
                  <a:ea typeface="+mn-ea"/>
                  <a:cs typeface="Georgia"/>
                </a:defRPr>
              </a:lvl1pPr>
              <a:lvl2pPr marL="68560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268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9975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6824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3896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6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04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11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1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Once the injected shellcode is executed we restore all the volatile registers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4583EEE-BE89-4C24-AF2F-99A930E6AF93}"/>
              </a:ext>
            </a:extLst>
          </p:cNvPr>
          <p:cNvGrpSpPr/>
          <p:nvPr/>
        </p:nvGrpSpPr>
        <p:grpSpPr>
          <a:xfrm>
            <a:off x="80908" y="5540134"/>
            <a:ext cx="11856739" cy="804066"/>
            <a:chOff x="80908" y="4855222"/>
            <a:chExt cx="11856739" cy="804066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0685B990-6AC6-43D8-8C70-BDA39A4C6470}"/>
                </a:ext>
              </a:extLst>
            </p:cNvPr>
            <p:cNvSpPr/>
            <p:nvPr/>
          </p:nvSpPr>
          <p:spPr>
            <a:xfrm>
              <a:off x="8059330" y="5062954"/>
              <a:ext cx="3878317" cy="398646"/>
            </a:xfrm>
            <a:prstGeom prst="roundRect">
              <a:avLst/>
            </a:prstGeom>
            <a:solidFill>
              <a:srgbClr val="0070C0">
                <a:alpha val="38000"/>
              </a:srgb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Resume Original Call</a:t>
              </a:r>
            </a:p>
          </p:txBody>
        </p:sp>
        <p:sp>
          <p:nvSpPr>
            <p:cNvPr id="63" name="Text Placeholder 3">
              <a:extLst>
                <a:ext uri="{FF2B5EF4-FFF2-40B4-BE49-F238E27FC236}">
                  <a16:creationId xmlns:a16="http://schemas.microsoft.com/office/drawing/2014/main" id="{07365D0D-D0AA-4644-AD14-856080325759}"/>
                </a:ext>
              </a:extLst>
            </p:cNvPr>
            <p:cNvSpPr txBox="1">
              <a:spLocks/>
            </p:cNvSpPr>
            <p:nvPr/>
          </p:nvSpPr>
          <p:spPr>
            <a:xfrm>
              <a:off x="80908" y="4855222"/>
              <a:ext cx="7895158" cy="8040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342900" marR="0" indent="-342900" algn="l" defTabSz="380893" rtl="0" eaLnBrk="1" fontAlgn="auto" latinLnBrk="0" hangingPunct="1">
                <a:lnSpc>
                  <a:spcPts val="2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 lang="en-US" sz="2000" b="0" kern="1200" baseline="0" smtClean="0">
                  <a:solidFill>
                    <a:srgbClr val="68686B"/>
                  </a:solidFill>
                  <a:latin typeface="+mn-lt"/>
                  <a:ea typeface="+mn-ea"/>
                  <a:cs typeface="Georgia"/>
                </a:defRPr>
              </a:lvl1pPr>
              <a:lvl2pPr marL="68560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268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9975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6824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lang="en-US"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3896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68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040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112" indent="-228536" algn="l" defTabSz="91414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1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Finally we restore the original export address and </a:t>
              </a:r>
              <a:r>
                <a:rPr lang="en-GB" sz="1800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jmp</a:t>
              </a:r>
              <a:r>
                <a:rPr lang="en-GB" sz="1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, maintaining the intended behaviour of the injected program 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1345D09-761D-AD78-093D-F165978B1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8596" y="527400"/>
            <a:ext cx="3784798" cy="75258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063A46B-68C2-6C2E-699C-89A857216075}"/>
              </a:ext>
            </a:extLst>
          </p:cNvPr>
          <p:cNvSpPr/>
          <p:nvPr/>
        </p:nvSpPr>
        <p:spPr>
          <a:xfrm>
            <a:off x="8059330" y="712033"/>
            <a:ext cx="3878317" cy="567947"/>
          </a:xfrm>
          <a:prstGeom prst="roundRect">
            <a:avLst/>
          </a:prstGeom>
          <a:solidFill>
            <a:schemeClr val="accent3">
              <a:alpha val="36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dirty="0">
                <a:solidFill>
                  <a:schemeClr val="tx2"/>
                </a:solidFill>
              </a:rPr>
              <a:t>Hijack Execution Flow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C8BBE0E-3494-66A2-BD7B-647A85D75A1F}"/>
              </a:ext>
            </a:extLst>
          </p:cNvPr>
          <p:cNvSpPr txBox="1">
            <a:spLocks/>
          </p:cNvSpPr>
          <p:nvPr/>
        </p:nvSpPr>
        <p:spPr>
          <a:xfrm>
            <a:off x="80908" y="1246701"/>
            <a:ext cx="7895158" cy="432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kern="1200" baseline="0" smtClean="0">
                <a:solidFill>
                  <a:srgbClr val="68686B"/>
                </a:solidFill>
                <a:latin typeface="+mn-lt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lang="en-GB" sz="18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</a:t>
            </a:r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instruction of hooked DLL export CALL’s our hook code</a:t>
            </a:r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71D26BDC-4C9E-650C-C7FD-8CF33783AD11}"/>
              </a:ext>
            </a:extLst>
          </p:cNvPr>
          <p:cNvCxnSpPr>
            <a:cxnSpLocks/>
          </p:cNvCxnSpPr>
          <p:nvPr/>
        </p:nvCxnSpPr>
        <p:spPr>
          <a:xfrm rot="10800000" flipV="1">
            <a:off x="7805800" y="786857"/>
            <a:ext cx="390249" cy="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79D3C68C-54D8-BA52-1BFE-4FBA4EB76498}"/>
              </a:ext>
            </a:extLst>
          </p:cNvPr>
          <p:cNvCxnSpPr>
            <a:cxnSpLocks/>
          </p:cNvCxnSpPr>
          <p:nvPr/>
        </p:nvCxnSpPr>
        <p:spPr>
          <a:xfrm rot="16200000" flipH="1">
            <a:off x="7536150" y="1063379"/>
            <a:ext cx="792827" cy="253528"/>
          </a:xfrm>
          <a:prstGeom prst="bentConnector3">
            <a:avLst>
              <a:gd name="adj1" fmla="val 9973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54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55470030-D04A-47BD-AF21-24FCFC762F4E}"/>
              </a:ext>
            </a:extLst>
          </p:cNvPr>
          <p:cNvSpPr txBox="1">
            <a:spLocks/>
          </p:cNvSpPr>
          <p:nvPr/>
        </p:nvSpPr>
        <p:spPr>
          <a:xfrm>
            <a:off x="470317" y="474987"/>
            <a:ext cx="10423655" cy="549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Which DLL/Export to Target?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DF35F5B9-04D5-42E8-9C65-CDDE77907EC1}"/>
              </a:ext>
            </a:extLst>
          </p:cNvPr>
          <p:cNvSpPr txBox="1">
            <a:spLocks/>
          </p:cNvSpPr>
          <p:nvPr/>
        </p:nvSpPr>
        <p:spPr>
          <a:xfrm>
            <a:off x="470317" y="1139264"/>
            <a:ext cx="5502644" cy="55970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DLL’s like </a:t>
            </a: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ntdll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or </a:t>
            </a: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kernelbase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have the same base address in all processes.</a:t>
            </a:r>
          </a:p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 tools such as API Monitor to analyse your intended target process.</a:t>
            </a:r>
          </a:p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Avoid busy API calls like </a:t>
            </a: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RtlAllocHeap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NtClose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 </a:t>
            </a: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RtlEnterCritical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Section</a:t>
            </a:r>
          </a:p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Target API’s to trigger shellcode just before specific events, e.g. </a:t>
            </a: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kernelbase!TerminateProcess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or ws2_32!connect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B0F814-6186-4B42-A27B-FE0B8B96C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675" y="3687934"/>
            <a:ext cx="5611008" cy="30484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FE4418-A04F-4EE6-97C7-848FE3F89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357" y="1196348"/>
            <a:ext cx="5289856" cy="335887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97155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 1049">
            <a:extLst>
              <a:ext uri="{FF2B5EF4-FFF2-40B4-BE49-F238E27FC236}">
                <a16:creationId xmlns:a16="http://schemas.microsoft.com/office/drawing/2014/main" id="{2550AE69-AC86-4188-83E5-A856C4F1D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EC4CA156-2C9D-4F0C-B229-88D8B5E1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4" name="Rectangle 1053">
            <a:extLst>
              <a:ext uri="{FF2B5EF4-FFF2-40B4-BE49-F238E27FC236}">
                <a16:creationId xmlns:a16="http://schemas.microsoft.com/office/drawing/2014/main" id="{D7361ED3-EBE5-4EFC-8DA3-D0CE4BF2F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56" name="Group 1055">
            <a:extLst>
              <a:ext uri="{FF2B5EF4-FFF2-40B4-BE49-F238E27FC236}">
                <a16:creationId xmlns:a16="http://schemas.microsoft.com/office/drawing/2014/main" id="{85105087-7F16-4C94-837C-C45445116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057" name="Oval 1056">
              <a:extLst>
                <a:ext uri="{FF2B5EF4-FFF2-40B4-BE49-F238E27FC236}">
                  <a16:creationId xmlns:a16="http://schemas.microsoft.com/office/drawing/2014/main" id="{4F2F3467-E50F-4A91-B27D-E324936A6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58" name="Oval 1057">
              <a:extLst>
                <a:ext uri="{FF2B5EF4-FFF2-40B4-BE49-F238E27FC236}">
                  <a16:creationId xmlns:a16="http://schemas.microsoft.com/office/drawing/2014/main" id="{D678BE03-AC84-4940-A7FD-5B143FE2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 useBgFill="1">
        <p:nvSpPr>
          <p:cNvPr id="1060" name="Rectangle 1059">
            <a:extLst>
              <a:ext uri="{FF2B5EF4-FFF2-40B4-BE49-F238E27FC236}">
                <a16:creationId xmlns:a16="http://schemas.microsoft.com/office/drawing/2014/main" id="{B558F58E-93BA-44A3-BCDA-585AFF2E4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2" name="Rectangle 1061">
            <a:extLst>
              <a:ext uri="{FF2B5EF4-FFF2-40B4-BE49-F238E27FC236}">
                <a16:creationId xmlns:a16="http://schemas.microsoft.com/office/drawing/2014/main" id="{34DBF680-FBD0-4394-A076-AD549E2DB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5320" y="2631257"/>
            <a:ext cx="4846320" cy="5486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Automating Bug Bounty">
            <a:extLst>
              <a:ext uri="{FF2B5EF4-FFF2-40B4-BE49-F238E27FC236}">
                <a16:creationId xmlns:a16="http://schemas.microsoft.com/office/drawing/2014/main" id="{5685EBF9-F69F-47B5-9B35-16B6F2272A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2" r="4222"/>
          <a:stretch/>
        </p:blipFill>
        <p:spPr bwMode="auto">
          <a:xfrm>
            <a:off x="5913124" y="10"/>
            <a:ext cx="6278877" cy="6857990"/>
          </a:xfrm>
          <a:custGeom>
            <a:avLst/>
            <a:gdLst/>
            <a:ahLst/>
            <a:cxnLst/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4" name="Freeform: Shape 1063">
            <a:extLst>
              <a:ext uri="{FF2B5EF4-FFF2-40B4-BE49-F238E27FC236}">
                <a16:creationId xmlns:a16="http://schemas.microsoft.com/office/drawing/2014/main" id="{025516A9-A197-45C0-A7C3-D8D04C443D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3" y="0"/>
            <a:ext cx="6278877" cy="685800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  <a:blipFill dpi="0" rotWithShape="1">
            <a:blip r:embed="rId7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9CB8F6-7C63-9460-F024-7D80C2844BAB}"/>
              </a:ext>
            </a:extLst>
          </p:cNvPr>
          <p:cNvSpPr txBox="1">
            <a:spLocks/>
          </p:cNvSpPr>
          <p:nvPr/>
        </p:nvSpPr>
        <p:spPr>
          <a:xfrm>
            <a:off x="519455" y="1450614"/>
            <a:ext cx="4632673" cy="128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8000" dirty="0">
                <a:latin typeface="Impact" panose="020B0806030902050204" pitchFamily="34" charset="0"/>
                <a:cs typeface="Dreaming Outloud Pro" panose="020B0604020202020204" pitchFamily="66" charset="0"/>
              </a:rPr>
              <a:t>DEMO TIME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1015C131-8A09-EF32-654D-697E7671151F}"/>
              </a:ext>
            </a:extLst>
          </p:cNvPr>
          <p:cNvSpPr txBox="1">
            <a:spLocks/>
          </p:cNvSpPr>
          <p:nvPr/>
        </p:nvSpPr>
        <p:spPr>
          <a:xfrm>
            <a:off x="433280" y="2796733"/>
            <a:ext cx="10959683" cy="921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4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ThreadLessInject</a:t>
            </a:r>
            <a:endParaRPr lang="en-GB" sz="48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F2AE93-2AF0-771A-5108-2F350E467ED4}"/>
              </a:ext>
            </a:extLst>
          </p:cNvPr>
          <p:cNvSpPr txBox="1"/>
          <p:nvPr/>
        </p:nvSpPr>
        <p:spPr>
          <a:xfrm>
            <a:off x="920834" y="6084663"/>
            <a:ext cx="73025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chemeClr val="tx2"/>
                </a:solidFill>
              </a:rPr>
              <a:t>https://github.com/CCob/ThreadlessInject</a:t>
            </a:r>
          </a:p>
        </p:txBody>
      </p:sp>
      <p:pic>
        <p:nvPicPr>
          <p:cNvPr id="3076" name="Picture 4" descr="GitHub Logos and Usage · GitHub">
            <a:extLst>
              <a:ext uri="{FF2B5EF4-FFF2-40B4-BE49-F238E27FC236}">
                <a16:creationId xmlns:a16="http://schemas.microsoft.com/office/drawing/2014/main" id="{B45233FC-43D4-A818-0CC0-A5306EB25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3074" y="5827067"/>
            <a:ext cx="1003907" cy="1003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0794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55470030-D04A-47BD-AF21-24FCFC762F4E}"/>
              </a:ext>
            </a:extLst>
          </p:cNvPr>
          <p:cNvSpPr txBox="1">
            <a:spLocks/>
          </p:cNvSpPr>
          <p:nvPr/>
        </p:nvSpPr>
        <p:spPr>
          <a:xfrm>
            <a:off x="470317" y="474987"/>
            <a:ext cx="10423655" cy="549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Results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20DE700-B949-4B66-9EED-AF472F4ED9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7435822"/>
              </p:ext>
            </p:extLst>
          </p:nvPr>
        </p:nvGraphicFramePr>
        <p:xfrm>
          <a:off x="593654" y="1303720"/>
          <a:ext cx="11136860" cy="490146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2158172">
                  <a:extLst>
                    <a:ext uri="{9D8B030D-6E8A-4147-A177-3AD203B41FA5}">
                      <a16:colId xmlns:a16="http://schemas.microsoft.com/office/drawing/2014/main" val="2571168752"/>
                    </a:ext>
                  </a:extLst>
                </a:gridCol>
                <a:gridCol w="1199072">
                  <a:extLst>
                    <a:ext uri="{9D8B030D-6E8A-4147-A177-3AD203B41FA5}">
                      <a16:colId xmlns:a16="http://schemas.microsoft.com/office/drawing/2014/main" val="2157275095"/>
                    </a:ext>
                  </a:extLst>
                </a:gridCol>
                <a:gridCol w="1233577">
                  <a:extLst>
                    <a:ext uri="{9D8B030D-6E8A-4147-A177-3AD203B41FA5}">
                      <a16:colId xmlns:a16="http://schemas.microsoft.com/office/drawing/2014/main" val="2223547266"/>
                    </a:ext>
                  </a:extLst>
                </a:gridCol>
                <a:gridCol w="6546039">
                  <a:extLst>
                    <a:ext uri="{9D8B030D-6E8A-4147-A177-3AD203B41FA5}">
                      <a16:colId xmlns:a16="http://schemas.microsoft.com/office/drawing/2014/main" val="1443913496"/>
                    </a:ext>
                  </a:extLst>
                </a:gridCol>
              </a:tblGrid>
              <a:tr h="569580">
                <a:tc>
                  <a:txBody>
                    <a:bodyPr/>
                    <a:lstStyle/>
                    <a:p>
                      <a:r>
                        <a:rPr lang="en-GB" dirty="0"/>
                        <a:t>EDR Vendor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Blocked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Detected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702824"/>
                  </a:ext>
                </a:extLst>
              </a:tr>
              <a:tr h="56958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80723"/>
                  </a:ext>
                </a:extLst>
              </a:tr>
              <a:tr h="56958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CrowdStrike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806579"/>
                  </a:ext>
                </a:extLst>
              </a:tr>
              <a:tr h="56958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Cybereason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181799"/>
                  </a:ext>
                </a:extLst>
              </a:tr>
              <a:tr h="569580">
                <a:tc>
                  <a:txBody>
                    <a:bodyPr/>
                    <a:lstStyle/>
                    <a:p>
                      <a:pPr algn="l"/>
                      <a:r>
                        <a:rPr lang="en-GB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CylanceOPTICS</a:t>
                      </a:r>
                      <a:endParaRPr lang="en-GB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Detects all cross process activity in aggressive mode, </a:t>
                      </a:r>
                      <a:r>
                        <a:rPr lang="en-GB" sz="1800" b="0" kern="12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CylancePROTECT</a:t>
                      </a:r>
                      <a:r>
                        <a:rPr lang="en-GB" sz="18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 did not detect or block</a:t>
                      </a:r>
                    </a:p>
                    <a:p>
                      <a:endParaRPr lang="en-GB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994242"/>
                  </a:ext>
                </a:extLst>
              </a:tr>
              <a:tr h="569580">
                <a:tc>
                  <a:txBody>
                    <a:bodyPr/>
                    <a:lstStyle/>
                    <a:p>
                      <a:pPr algn="l"/>
                      <a:r>
                        <a:rPr lang="en-GB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SentinelOne</a:t>
                      </a:r>
                      <a:endParaRPr lang="en-GB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357899"/>
                  </a:ext>
                </a:extLst>
              </a:tr>
              <a:tr h="56958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Symantec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952423"/>
                  </a:ext>
                </a:extLst>
              </a:tr>
              <a:tr h="56958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Sysmon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96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2915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55470030-D04A-47BD-AF21-24FCFC762F4E}"/>
              </a:ext>
            </a:extLst>
          </p:cNvPr>
          <p:cNvSpPr txBox="1">
            <a:spLocks/>
          </p:cNvSpPr>
          <p:nvPr/>
        </p:nvSpPr>
        <p:spPr>
          <a:xfrm>
            <a:off x="470317" y="474987"/>
            <a:ext cx="10423655" cy="549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Possible Improvements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DF35F5B9-04D5-42E8-9C65-CDDE77907EC1}"/>
              </a:ext>
            </a:extLst>
          </p:cNvPr>
          <p:cNvSpPr txBox="1">
            <a:spLocks/>
          </p:cNvSpPr>
          <p:nvPr/>
        </p:nvSpPr>
        <p:spPr>
          <a:xfrm>
            <a:off x="470316" y="1139264"/>
            <a:ext cx="10737874" cy="55970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 more covert allocation and write primitives </a:t>
            </a:r>
          </a:p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 patchless hooking via debugger attachment and hardware breakpoints (https://www.pentestpartners.com/security-blog/patchless-amsi-bypass-using-sharpblock/)</a:t>
            </a:r>
          </a:p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Avoid RWX on hooked function.  Hook assembly will need to handle </a:t>
            </a: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VirtualProtect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calls</a:t>
            </a:r>
          </a:p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Support any DLL via remote module enumeration</a:t>
            </a:r>
          </a:p>
          <a:p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155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4E2AF-BC2A-B33F-8169-DBE8C31B0AA9}"/>
              </a:ext>
            </a:extLst>
          </p:cNvPr>
          <p:cNvSpPr txBox="1">
            <a:spLocks/>
          </p:cNvSpPr>
          <p:nvPr/>
        </p:nvSpPr>
        <p:spPr>
          <a:xfrm>
            <a:off x="1302299" y="1965614"/>
            <a:ext cx="4356630" cy="2796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12000" dirty="0">
                <a:latin typeface="Impact" panose="020B0806030902050204" pitchFamily="34" charset="0"/>
                <a:cs typeface="Dreaming Outloud Pro" panose="020B0604020202020204" pitchFamily="66" charset="0"/>
              </a:rPr>
              <a:t>Q&amp;A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D8FF16-9B70-C1E5-8ABD-E5536FD4C4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73" b="-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82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AE72D-8CB6-1514-3654-0BDFB2B7A10B}"/>
              </a:ext>
            </a:extLst>
          </p:cNvPr>
          <p:cNvSpPr txBox="1">
            <a:spLocks/>
          </p:cNvSpPr>
          <p:nvPr/>
        </p:nvSpPr>
        <p:spPr>
          <a:xfrm>
            <a:off x="83368" y="0"/>
            <a:ext cx="6219641" cy="41493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9600" dirty="0">
                <a:latin typeface="Impact" panose="020B0806030902050204" pitchFamily="34" charset="0"/>
                <a:cs typeface="Dreaming Outloud Pro" panose="020B0604020202020204" pitchFamily="66" charset="0"/>
              </a:rPr>
              <a:t>Thanks </a:t>
            </a:r>
          </a:p>
          <a:p>
            <a:pPr algn="ctr"/>
            <a:r>
              <a:rPr lang="en-GB" sz="9600" dirty="0">
                <a:latin typeface="Impact" panose="020B0806030902050204" pitchFamily="34" charset="0"/>
                <a:cs typeface="Dreaming Outloud Pro" panose="020B0604020202020204" pitchFamily="66" charset="0"/>
              </a:rPr>
              <a:t>for </a:t>
            </a:r>
          </a:p>
          <a:p>
            <a:pPr algn="ctr"/>
            <a:r>
              <a:rPr lang="en-GB" sz="9600" dirty="0">
                <a:latin typeface="Impact" panose="020B0806030902050204" pitchFamily="34" charset="0"/>
                <a:cs typeface="Dreaming Outloud Pro" panose="020B0604020202020204" pitchFamily="66" charset="0"/>
              </a:rPr>
              <a:t>listening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A90403-0E02-4594-BFCA-475422FE8A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73" b="-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39F68E-B98D-797E-7F85-968A0BEB2C62}"/>
              </a:ext>
            </a:extLst>
          </p:cNvPr>
          <p:cNvSpPr txBox="1"/>
          <p:nvPr/>
        </p:nvSpPr>
        <p:spPr>
          <a:xfrm>
            <a:off x="1056134" y="4080469"/>
            <a:ext cx="45199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@_EthicalChaos_</a:t>
            </a:r>
            <a:endParaRPr lang="en-GB" sz="3600" dirty="0"/>
          </a:p>
        </p:txBody>
      </p:sp>
      <p:pic>
        <p:nvPicPr>
          <p:cNvPr id="5122" name="Picture 2" descr="Twitter Logo, Twitter Symbol, Meaning, History and Evolution">
            <a:extLst>
              <a:ext uri="{FF2B5EF4-FFF2-40B4-BE49-F238E27FC236}">
                <a16:creationId xmlns:a16="http://schemas.microsoft.com/office/drawing/2014/main" id="{2F1050ED-64DB-8470-7465-95D65F3FE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096" y="4109564"/>
            <a:ext cx="694391" cy="617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GitHub Logos and Usage · GitHub">
            <a:extLst>
              <a:ext uri="{FF2B5EF4-FFF2-40B4-BE49-F238E27FC236}">
                <a16:creationId xmlns:a16="http://schemas.microsoft.com/office/drawing/2014/main" id="{AA9DCE83-0557-D9EC-B444-7D4521506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31" y="4681250"/>
            <a:ext cx="828523" cy="828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50A8EA8-156C-5560-E079-3316D8073E85}"/>
              </a:ext>
            </a:extLst>
          </p:cNvPr>
          <p:cNvSpPr txBox="1"/>
          <p:nvPr/>
        </p:nvSpPr>
        <p:spPr>
          <a:xfrm>
            <a:off x="1145554" y="4828400"/>
            <a:ext cx="45199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CCob</a:t>
            </a:r>
            <a:endParaRPr lang="en-GB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C743A4-155C-EAF2-0E27-925851432128}"/>
              </a:ext>
            </a:extLst>
          </p:cNvPr>
          <p:cNvSpPr txBox="1"/>
          <p:nvPr/>
        </p:nvSpPr>
        <p:spPr>
          <a:xfrm>
            <a:off x="1078487" y="5555321"/>
            <a:ext cx="58335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ethicalchaos.dev</a:t>
            </a:r>
            <a:endParaRPr lang="en-GB" sz="3600" dirty="0"/>
          </a:p>
        </p:txBody>
      </p:sp>
      <p:pic>
        <p:nvPicPr>
          <p:cNvPr id="5124" name="Picture 4" descr="WordPress logo PNG, Resolution:2000x2000 Transparent Png Image - ImgsPng">
            <a:extLst>
              <a:ext uri="{FF2B5EF4-FFF2-40B4-BE49-F238E27FC236}">
                <a16:creationId xmlns:a16="http://schemas.microsoft.com/office/drawing/2014/main" id="{C33AAC2C-3E6A-70C7-C47C-6E70962B6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06454" y="5551973"/>
            <a:ext cx="649679" cy="64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156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A8F53F03-A480-42EB-AE42-AD0C42C35FA1}"/>
              </a:ext>
            </a:extLst>
          </p:cNvPr>
          <p:cNvSpPr txBox="1">
            <a:spLocks/>
          </p:cNvSpPr>
          <p:nvPr/>
        </p:nvSpPr>
        <p:spPr>
          <a:xfrm>
            <a:off x="365868" y="464132"/>
            <a:ext cx="11460264" cy="549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whoami</a:t>
            </a:r>
            <a:endParaRPr lang="en-GB" sz="5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F678F6D-88CB-45AC-8410-7F9D51481674}"/>
              </a:ext>
            </a:extLst>
          </p:cNvPr>
          <p:cNvSpPr txBox="1">
            <a:spLocks/>
          </p:cNvSpPr>
          <p:nvPr/>
        </p:nvSpPr>
        <p:spPr>
          <a:xfrm>
            <a:off x="361476" y="1192559"/>
            <a:ext cx="11256972" cy="513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Ceri Coburn (@_EthicalChaos_)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AAFB3F5-33B2-453A-92CF-A37C5C48A5DA}"/>
              </a:ext>
            </a:extLst>
          </p:cNvPr>
          <p:cNvSpPr txBox="1">
            <a:spLocks/>
          </p:cNvSpPr>
          <p:nvPr/>
        </p:nvSpPr>
        <p:spPr>
          <a:xfrm>
            <a:off x="270472" y="2170476"/>
            <a:ext cx="8665298" cy="40764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Software developer for 18 years within the DRM and security solutions space</a:t>
            </a: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Joined the infosec game in August 2019</a:t>
            </a: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Dedicated to Red Teaming and offensive security tooling for the last 2 years</a:t>
            </a: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Author of several tools released to the community including BOF.NET, 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SweetPotato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 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SharpBlock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Member of the Rubeus maintainer team</a:t>
            </a:r>
          </a:p>
          <a:p>
            <a:pPr marL="0" indent="0">
              <a:buNone/>
            </a:pP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E09A5-6204-7150-B1C6-0F6C7DB604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</a:blip>
          <a:srcRect r="14573" b="-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93976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2F1B19FF-560F-4C6E-9952-74DF45E27E11}"/>
              </a:ext>
            </a:extLst>
          </p:cNvPr>
          <p:cNvSpPr txBox="1">
            <a:spLocks/>
          </p:cNvSpPr>
          <p:nvPr/>
        </p:nvSpPr>
        <p:spPr>
          <a:xfrm>
            <a:off x="470317" y="474987"/>
            <a:ext cx="7653781" cy="549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What we will cover?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963F713-5743-4D38-8072-34B9C583F279}"/>
              </a:ext>
            </a:extLst>
          </p:cNvPr>
          <p:cNvSpPr txBox="1">
            <a:spLocks/>
          </p:cNvSpPr>
          <p:nvPr/>
        </p:nvSpPr>
        <p:spPr>
          <a:xfrm>
            <a:off x="470317" y="1139265"/>
            <a:ext cx="11250628" cy="34141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is process injection and why do we leverage it</a:t>
            </a:r>
          </a:p>
          <a:p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methods are currently used</a:t>
            </a:r>
          </a:p>
          <a:p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is process injection detected </a:t>
            </a:r>
          </a:p>
          <a:p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quick primer on function hooking</a:t>
            </a:r>
          </a:p>
          <a:p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Threadless process injection</a:t>
            </a:r>
          </a:p>
          <a:p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Live demo</a:t>
            </a:r>
          </a:p>
          <a:p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Detection results</a:t>
            </a:r>
          </a:p>
          <a:p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Improvements</a:t>
            </a:r>
          </a:p>
          <a:p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Q&amp;A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AB87AF-C3C9-A1D3-9BE3-1941DBB578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</a:blip>
          <a:srcRect r="14573" b="-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93968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A3BB9928-6645-4FDF-B96D-FE2C89F1D59B}"/>
              </a:ext>
            </a:extLst>
          </p:cNvPr>
          <p:cNvSpPr txBox="1">
            <a:spLocks/>
          </p:cNvSpPr>
          <p:nvPr/>
        </p:nvSpPr>
        <p:spPr>
          <a:xfrm>
            <a:off x="471253" y="397353"/>
            <a:ext cx="10649329" cy="921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What is process injection?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3CA77BC-F67E-4647-82AB-81071DE1FE1E}"/>
              </a:ext>
            </a:extLst>
          </p:cNvPr>
          <p:cNvSpPr txBox="1">
            <a:spLocks/>
          </p:cNvSpPr>
          <p:nvPr/>
        </p:nvSpPr>
        <p:spPr>
          <a:xfrm>
            <a:off x="464460" y="1271148"/>
            <a:ext cx="5461556" cy="4642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What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1CB5699-7BBC-4A1C-83CC-67B247656668}"/>
              </a:ext>
            </a:extLst>
          </p:cNvPr>
          <p:cNvSpPr txBox="1">
            <a:spLocks/>
          </p:cNvSpPr>
          <p:nvPr/>
        </p:nvSpPr>
        <p:spPr>
          <a:xfrm>
            <a:off x="467394" y="1748865"/>
            <a:ext cx="5461556" cy="9212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Execute code within the context of a foreign process.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B218DB0-BEF1-467C-8A61-8D3D9181C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064" y="2087978"/>
            <a:ext cx="6157603" cy="2617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B586222-4913-47DF-8AFE-4F1B62C447BA}"/>
              </a:ext>
            </a:extLst>
          </p:cNvPr>
          <p:cNvSpPr txBox="1">
            <a:spLocks/>
          </p:cNvSpPr>
          <p:nvPr/>
        </p:nvSpPr>
        <p:spPr>
          <a:xfrm>
            <a:off x="471253" y="2712854"/>
            <a:ext cx="5461556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baseline="0" smtClean="0">
                <a:solidFill>
                  <a:srgbClr val="68686B"/>
                </a:solidFill>
                <a:latin typeface="Georgia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The Whys – The three B’s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E1AC1ED-2A5B-45B8-ACBA-1E1A9E9A54E7}"/>
              </a:ext>
            </a:extLst>
          </p:cNvPr>
          <p:cNvSpPr txBox="1">
            <a:spLocks/>
          </p:cNvSpPr>
          <p:nvPr/>
        </p:nvSpPr>
        <p:spPr>
          <a:xfrm>
            <a:off x="464459" y="3190733"/>
            <a:ext cx="5623583" cy="1926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kern="1200" baseline="0" smtClean="0">
                <a:solidFill>
                  <a:srgbClr val="68686B"/>
                </a:solidFill>
                <a:latin typeface="+mn-lt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reak execution chains</a:t>
            </a:r>
          </a:p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lend malicious activity among legitimate processes, e.g. browsers</a:t>
            </a:r>
          </a:p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ypass security controls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9221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67ECD101-7300-4E24-B474-C8AB4116BE20}"/>
              </a:ext>
            </a:extLst>
          </p:cNvPr>
          <p:cNvSpPr txBox="1">
            <a:spLocks/>
          </p:cNvSpPr>
          <p:nvPr/>
        </p:nvSpPr>
        <p:spPr>
          <a:xfrm>
            <a:off x="470317" y="474987"/>
            <a:ext cx="7653781" cy="549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The How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23B036F-013D-4D36-B63C-D1FEF798DAE4}"/>
              </a:ext>
            </a:extLst>
          </p:cNvPr>
          <p:cNvSpPr txBox="1">
            <a:spLocks/>
          </p:cNvSpPr>
          <p:nvPr/>
        </p:nvSpPr>
        <p:spPr>
          <a:xfrm>
            <a:off x="470317" y="1139265"/>
            <a:ext cx="11250628" cy="19807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Typically broken down into 3 steps: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Executable memory allocation  (Allocation Primitive)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Writing code to allocated memory (Write Primitive)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Executing the code (Execution Primitive)</a:t>
            </a:r>
          </a:p>
          <a:p>
            <a:pPr marL="457200" indent="-457200">
              <a:buFont typeface="+mj-lt"/>
              <a:buAutoNum type="arabicPeriod"/>
            </a:pPr>
            <a:endParaRPr lang="en-GB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776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ABDDCFD-E584-4938-92CD-BDE8C7F11F34}"/>
              </a:ext>
            </a:extLst>
          </p:cNvPr>
          <p:cNvSpPr txBox="1">
            <a:spLocks/>
          </p:cNvSpPr>
          <p:nvPr/>
        </p:nvSpPr>
        <p:spPr>
          <a:xfrm>
            <a:off x="471253" y="474987"/>
            <a:ext cx="10649329" cy="549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Methods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03314F1-B37E-43B7-9366-20F6230CB39F}"/>
              </a:ext>
            </a:extLst>
          </p:cNvPr>
          <p:cNvSpPr txBox="1">
            <a:spLocks/>
          </p:cNvSpPr>
          <p:nvPr/>
        </p:nvSpPr>
        <p:spPr>
          <a:xfrm>
            <a:off x="464460" y="1378287"/>
            <a:ext cx="5461556" cy="4782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Allocation Primitives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FF69D5D4-7914-4A10-84C9-C7389826CF79}"/>
              </a:ext>
            </a:extLst>
          </p:cNvPr>
          <p:cNvSpPr txBox="1">
            <a:spLocks/>
          </p:cNvSpPr>
          <p:nvPr/>
        </p:nvSpPr>
        <p:spPr>
          <a:xfrm>
            <a:off x="464460" y="2061096"/>
            <a:ext cx="5461556" cy="22984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VirtualAllocEx</a:t>
            </a:r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NtMapViewOfSection</a:t>
            </a:r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Code Caves</a:t>
            </a:r>
            <a:endParaRPr lang="en-GB" dirty="0"/>
          </a:p>
          <a:p>
            <a:endParaRPr lang="en-GB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4B03559-BC6F-47F0-A3B4-E8E96138F425}"/>
              </a:ext>
            </a:extLst>
          </p:cNvPr>
          <p:cNvSpPr txBox="1">
            <a:spLocks/>
          </p:cNvSpPr>
          <p:nvPr/>
        </p:nvSpPr>
        <p:spPr>
          <a:xfrm>
            <a:off x="6095999" y="1468073"/>
            <a:ext cx="5461556" cy="493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baseline="0" smtClean="0">
                <a:solidFill>
                  <a:srgbClr val="68686B"/>
                </a:solidFill>
                <a:latin typeface="Georgia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Write Primitives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AE8B579-B572-4C45-963B-6B1FF5AFD9A6}"/>
              </a:ext>
            </a:extLst>
          </p:cNvPr>
          <p:cNvSpPr txBox="1">
            <a:spLocks/>
          </p:cNvSpPr>
          <p:nvPr/>
        </p:nvSpPr>
        <p:spPr>
          <a:xfrm>
            <a:off x="5764923" y="2061096"/>
            <a:ext cx="6123709" cy="1916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kern="1200" baseline="0" smtClean="0">
                <a:solidFill>
                  <a:srgbClr val="68686B"/>
                </a:solidFill>
                <a:latin typeface="+mn-lt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WriteProcessMemory</a:t>
            </a:r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Direct copy after </a:t>
            </a: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NtMapViewOfSection</a:t>
            </a:r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Atom Bombing</a:t>
            </a: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Ghost Writing</a:t>
            </a:r>
          </a:p>
          <a:p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4C0605D-6EBA-450B-BA3C-956C259038DD}"/>
              </a:ext>
            </a:extLst>
          </p:cNvPr>
          <p:cNvCxnSpPr/>
          <p:nvPr/>
        </p:nvCxnSpPr>
        <p:spPr>
          <a:xfrm>
            <a:off x="5444455" y="1024368"/>
            <a:ext cx="0" cy="49149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777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846CFDA5-A6C0-433D-AEFA-B2A947932DF3}"/>
              </a:ext>
            </a:extLst>
          </p:cNvPr>
          <p:cNvSpPr txBox="1">
            <a:spLocks/>
          </p:cNvSpPr>
          <p:nvPr/>
        </p:nvSpPr>
        <p:spPr>
          <a:xfrm>
            <a:off x="471253" y="474987"/>
            <a:ext cx="10649329" cy="549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Execution Primitives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27FF4CA-E8FB-414F-8206-182C6CD35A95}"/>
              </a:ext>
            </a:extLst>
          </p:cNvPr>
          <p:cNvSpPr txBox="1">
            <a:spLocks/>
          </p:cNvSpPr>
          <p:nvPr/>
        </p:nvSpPr>
        <p:spPr>
          <a:xfrm>
            <a:off x="794461" y="1226923"/>
            <a:ext cx="5461556" cy="43513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CreateRemoteThread</a:t>
            </a:r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NtQueueApcThread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Thread manipulation</a:t>
            </a:r>
          </a:p>
          <a:p>
            <a:pPr lvl="1"/>
            <a:r>
              <a:rPr lang="en-GB" sz="1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SuspendThread</a:t>
            </a:r>
            <a:endParaRPr lang="en-GB" sz="1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/>
            <a:r>
              <a:rPr lang="en-GB" sz="1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SetThreadContext</a:t>
            </a:r>
            <a:endParaRPr lang="en-GB" sz="1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/>
            <a:r>
              <a:rPr lang="en-GB" sz="1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ResumeThread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Stack Bombing ROP chains</a:t>
            </a:r>
          </a:p>
          <a:p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Callback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Overwriting</a:t>
            </a:r>
          </a:p>
          <a:p>
            <a:pPr lvl="1"/>
            <a:r>
              <a:rPr lang="en-GB" sz="1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Typically requires specific prerequisites</a:t>
            </a:r>
          </a:p>
          <a:p>
            <a:pPr lvl="1"/>
            <a:endParaRPr lang="en-GB" sz="1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dirty="0"/>
          </a:p>
          <a:p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FA80B0-C6E2-46C6-94B7-1A3C637D8734}"/>
              </a:ext>
            </a:extLst>
          </p:cNvPr>
          <p:cNvSpPr txBox="1"/>
          <p:nvPr/>
        </p:nvSpPr>
        <p:spPr>
          <a:xfrm>
            <a:off x="5795917" y="2003120"/>
            <a:ext cx="62249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Each method typically involves a trigger from the injecting process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CF383D-9135-41DC-AA7C-C53773D5AF77}"/>
              </a:ext>
            </a:extLst>
          </p:cNvPr>
          <p:cNvSpPr txBox="1"/>
          <p:nvPr/>
        </p:nvSpPr>
        <p:spPr>
          <a:xfrm>
            <a:off x="1269219" y="4854880"/>
            <a:ext cx="9973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Check out </a:t>
            </a: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SafeBreach’s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talk from 2019</a:t>
            </a:r>
          </a:p>
          <a:p>
            <a:pPr algn="ctr"/>
            <a:r>
              <a:rPr lang="en-GB" sz="2400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Play"/>
              </a:rPr>
              <a:t>Process Injection Techniques - </a:t>
            </a:r>
            <a:r>
              <a:rPr lang="en-GB" sz="2400" b="1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Play"/>
              </a:rPr>
              <a:t>Gotta</a:t>
            </a:r>
            <a:r>
              <a:rPr lang="en-GB" sz="2400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Play"/>
              </a:rPr>
              <a:t> Catch Them All</a:t>
            </a:r>
          </a:p>
          <a:p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626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91D83FCC-7CB5-48D5-B95F-1B89B7D736C9}"/>
              </a:ext>
            </a:extLst>
          </p:cNvPr>
          <p:cNvSpPr txBox="1">
            <a:spLocks/>
          </p:cNvSpPr>
          <p:nvPr/>
        </p:nvSpPr>
        <p:spPr>
          <a:xfrm>
            <a:off x="470317" y="474987"/>
            <a:ext cx="7653781" cy="549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Detection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242DD9A-C964-4188-84EA-E435B3A7A4F4}"/>
              </a:ext>
            </a:extLst>
          </p:cNvPr>
          <p:cNvSpPr txBox="1">
            <a:spLocks/>
          </p:cNvSpPr>
          <p:nvPr/>
        </p:nvSpPr>
        <p:spPr>
          <a:xfrm>
            <a:off x="470317" y="1139265"/>
            <a:ext cx="11250628" cy="19265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Often detected by EDRs hooking key API’s but more vendors are moving to 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EtwTi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Alerting on any single primitive will often result in lots of false positives.</a:t>
            </a: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Detection is typically performed when a combination of all primitives have occurred in succession</a:t>
            </a: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Even then, false positives occur since legitimate process often use some of the primitives involved</a:t>
            </a: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happens if we can remove the cross process execution primitive?</a:t>
            </a:r>
          </a:p>
        </p:txBody>
      </p:sp>
    </p:spTree>
    <p:extLst>
      <p:ext uri="{BB962C8B-B14F-4D97-AF65-F5344CB8AC3E}">
        <p14:creationId xmlns:p14="http://schemas.microsoft.com/office/powerpoint/2010/main" val="2749423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13622202-26F4-40E3-A7B7-391FE191E206}"/>
              </a:ext>
            </a:extLst>
          </p:cNvPr>
          <p:cNvSpPr txBox="1">
            <a:spLocks/>
          </p:cNvSpPr>
          <p:nvPr/>
        </p:nvSpPr>
        <p:spPr>
          <a:xfrm>
            <a:off x="470317" y="474987"/>
            <a:ext cx="10423655" cy="921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Function Hooking Primer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A2A483A-B5CB-4586-A445-1429F258B0A2}"/>
              </a:ext>
            </a:extLst>
          </p:cNvPr>
          <p:cNvSpPr txBox="1">
            <a:spLocks/>
          </p:cNvSpPr>
          <p:nvPr/>
        </p:nvSpPr>
        <p:spPr>
          <a:xfrm>
            <a:off x="470317" y="1227891"/>
            <a:ext cx="11250628" cy="8515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Function hooking is simply the redirection of execution flow that can replace or modify the behaviour of a certain function.  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57A8D157-25FC-4679-95EA-FB517DF2C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158" y="3433367"/>
            <a:ext cx="3456535" cy="212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7845233-2998-4CED-A2CF-C22C2B1F1128}"/>
              </a:ext>
            </a:extLst>
          </p:cNvPr>
          <p:cNvSpPr txBox="1">
            <a:spLocks/>
          </p:cNvSpPr>
          <p:nvPr/>
        </p:nvSpPr>
        <p:spPr>
          <a:xfrm>
            <a:off x="244923" y="2789056"/>
            <a:ext cx="5086201" cy="479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kern="1200" baseline="0" smtClean="0">
                <a:solidFill>
                  <a:srgbClr val="68686B"/>
                </a:solidFill>
                <a:latin typeface="+mn-lt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sz="3200" b="1" dirty="0"/>
              <a:t>Unhooked Function Call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F06A2B76-F837-460F-8264-62E48C28497F}"/>
              </a:ext>
            </a:extLst>
          </p:cNvPr>
          <p:cNvSpPr txBox="1">
            <a:spLocks/>
          </p:cNvSpPr>
          <p:nvPr/>
        </p:nvSpPr>
        <p:spPr>
          <a:xfrm>
            <a:off x="6590251" y="2768296"/>
            <a:ext cx="5336627" cy="479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342900" marR="0" indent="-342900" algn="l" defTabSz="380893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kern="1200" baseline="0" smtClean="0">
                <a:solidFill>
                  <a:srgbClr val="68686B"/>
                </a:solidFill>
                <a:latin typeface="+mn-lt"/>
                <a:ea typeface="+mn-ea"/>
                <a:cs typeface="Georgia"/>
              </a:defRPr>
            </a:lvl1pPr>
            <a:lvl2pPr marL="68560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8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5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824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96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68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040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112" indent="-228536" algn="l" defTabSz="91414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sz="3200" b="1" dirty="0"/>
              <a:t>Hooked Function Call</a:t>
            </a:r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id="{D7CCB9E7-2CCB-44B2-86C9-BBBCDEC7D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776" y="3344761"/>
            <a:ext cx="5493102" cy="2215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689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0</TotalTime>
  <Words>730</Words>
  <Application>Microsoft Office PowerPoint</Application>
  <PresentationFormat>Widescreen</PresentationFormat>
  <Paragraphs>138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Consolas</vt:lpstr>
      <vt:lpstr>Impact</vt:lpstr>
      <vt:lpstr>Play</vt:lpstr>
      <vt:lpstr>Rockwell</vt:lpstr>
      <vt:lpstr>Rockwell Condensed</vt:lpstr>
      <vt:lpstr>Wingdings</vt:lpstr>
      <vt:lpstr>Wood Type</vt:lpstr>
      <vt:lpstr>Needles without the Thread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2023-02-10T17:12:11Z</dcterms:created>
  <dcterms:modified xsi:type="dcterms:W3CDTF">2023-02-10T17:12:30Z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dbc905f-0a58-4b1d-8c27-6072f40360a7_Enabled">
    <vt:lpwstr>true</vt:lpwstr>
  </property>
  <property fmtid="{D5CDD505-2E9C-101B-9397-08002B2CF9AE}" pid="3" name="MSIP_Label_cdbc905f-0a58-4b1d-8c27-6072f40360a7_SetDate">
    <vt:lpwstr>2023-02-10T17:12:27Z</vt:lpwstr>
  </property>
  <property fmtid="{D5CDD505-2E9C-101B-9397-08002B2CF9AE}" pid="4" name="MSIP_Label_cdbc905f-0a58-4b1d-8c27-6072f40360a7_Method">
    <vt:lpwstr>Privileged</vt:lpwstr>
  </property>
  <property fmtid="{D5CDD505-2E9C-101B-9397-08002B2CF9AE}" pid="5" name="MSIP_Label_cdbc905f-0a58-4b1d-8c27-6072f40360a7_Name">
    <vt:lpwstr>Public</vt:lpwstr>
  </property>
  <property fmtid="{D5CDD505-2E9C-101B-9397-08002B2CF9AE}" pid="6" name="MSIP_Label_cdbc905f-0a58-4b1d-8c27-6072f40360a7_SiteId">
    <vt:lpwstr>85851b04-de71-45c0-b00e-31033c6e5c80</vt:lpwstr>
  </property>
  <property fmtid="{D5CDD505-2E9C-101B-9397-08002B2CF9AE}" pid="7" name="MSIP_Label_cdbc905f-0a58-4b1d-8c27-6072f40360a7_ActionId">
    <vt:lpwstr>fb896dd6-94ab-4e24-bca5-a39bf057b138</vt:lpwstr>
  </property>
  <property fmtid="{D5CDD505-2E9C-101B-9397-08002B2CF9AE}" pid="8" name="MSIP_Label_cdbc905f-0a58-4b1d-8c27-6072f40360a7_ContentBits">
    <vt:lpwstr>0</vt:lpwstr>
  </property>
</Properties>
</file>

<file path=docProps/thumbnail.jpeg>
</file>